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82" r:id="rId5"/>
    <p:sldId id="283" r:id="rId6"/>
    <p:sldId id="284" r:id="rId7"/>
    <p:sldId id="260" r:id="rId8"/>
    <p:sldId id="261" r:id="rId9"/>
    <p:sldId id="264" r:id="rId10"/>
    <p:sldId id="279" r:id="rId11"/>
    <p:sldId id="278" r:id="rId12"/>
    <p:sldId id="265" r:id="rId13"/>
    <p:sldId id="268" r:id="rId14"/>
    <p:sldId id="266" r:id="rId15"/>
    <p:sldId id="267" r:id="rId16"/>
    <p:sldId id="269" r:id="rId17"/>
    <p:sldId id="275" r:id="rId18"/>
    <p:sldId id="281" r:id="rId19"/>
    <p:sldId id="270" r:id="rId20"/>
    <p:sldId id="271" r:id="rId21"/>
    <p:sldId id="259" r:id="rId22"/>
    <p:sldId id="280" r:id="rId23"/>
    <p:sldId id="277" r:id="rId24"/>
  </p:sldIdLst>
  <p:sldSz cx="12192000" cy="6858000"/>
  <p:notesSz cx="6881813" cy="966152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473E1-29E9-4F33-9E4F-9BECFB7E6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E5B5B4-9E5C-42B2-8302-EE3319B12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1FD4-612B-4001-A9B2-AF1D54D90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74D7663-4F08-426E-B645-0D72BC09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E8D3D7-CA6B-4913-BB65-9A030909B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0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8F294-5D9B-4B8B-A0E9-DB8FD949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0EEAB74-2FF5-4BD3-A82F-5BD436D884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89FE80-662E-48D3-AA84-9B4C7ABBC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93999-C852-4777-979F-A6A1FAD66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5558ED4-5623-45F8-AEED-6059EE93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534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D62386A-DE1B-41BF-9861-31242B4A8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6883002-B356-43C3-85E5-13ED250FB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6A4F5E7-D3F4-4EE8-86EA-E957F0E1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DA3D8C-A4E3-461C-AD95-B9BD75AF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085178-0394-40B5-B19D-E17D7BE39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174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707A6E-736B-4CBE-82C0-14D47D6D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C806E8-100F-4683-AF20-732082044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7C00D-3779-4DBF-85C6-A45AE5BE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99C7D0-4443-449A-BCAF-E3A94DEAA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747B92-0B8B-44E8-9211-E3A102E59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94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25E93-AC23-438A-A2EB-A6A9438EE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D974E6-9049-4502-B205-435844EF0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8593FF-A318-469A-A2AF-63DC47A48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8FA4E1-C81A-44E7-B87A-505D1A4FB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E22F2D-6AE5-486A-9580-2E74E0FB9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91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6965B-0FE7-4933-8539-B172C2F3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BC5ECA-A2DB-4FEF-88FF-5846E14E9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02CBC66-3AC7-49D7-99E9-5131A1500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B820BB7-A513-4D95-B31D-D6FA043F5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C7D248C-1D66-4C4E-B59C-64FFFF880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CB6EA8-4F79-424B-8A9C-27006C962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33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DB90E2-180A-4724-B7EC-9A8FF35D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0045914-01E7-468A-B557-423F65F45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B0D3A5B-D9A8-4AD8-9093-873C99123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1868D7-F09A-45C1-938C-6BAD43D34C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19EA4B-0F5C-46D6-89F2-581D85F8A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0AD0D97-0F0F-42FF-9196-D0695C98D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282DD9C-D97D-43B9-AD32-7174688E4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556DB49-CA72-48E0-97A1-5324A50C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6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8C871-1F8F-4584-8D84-A9FCF025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8C599C5-FEA0-4058-98A1-C9853B07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0F3B9D-8132-4C22-ADF2-BEE445C3B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04A5F73-58A3-443A-A49A-6E5597DC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05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6C6F736-4D7C-4DAB-9A83-1E2507AC1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CE35D09-D68B-4215-8606-EDC278688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1EF0352-A5BD-42C1-9514-D41120A3C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1564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7C5F3-2D48-4BFD-B20C-048CC0B0D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70796-BACA-4C99-8976-0B4DAE84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3D79F83-0E00-4355-B5A1-D6D8408DF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EF1305-E82E-471F-8F44-1C36FAEB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36A5AF2-ED82-44D5-AC10-58198B62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F2D9DBC-4AF8-4AD0-A4E2-92CD5F71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7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792D3-ED95-4E2F-A146-43AC24372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779F27A-77A0-4573-A926-1B92933B7F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58C892B-A755-489C-8D27-0B8E0B4C8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6FA323-766C-422C-B45A-633DD11D3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79999BF-A5D5-46DE-9BB4-105ABBA62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FF3E67F-58AF-46A7-9219-31A1E722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FCFA145-87F4-4D0F-A082-838675CD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40D74A4-E832-4A3C-B2C4-001D1550D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AA53DC-6AEC-430A-B7B1-378CF488C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B339-8AB0-4F10-8C72-392E7DBDE0C5}" type="datetimeFigureOut">
              <a:rPr lang="pt-BR" smtClean="0"/>
              <a:t>03/09/2025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6DEFD7-12F1-4E7C-9119-9FDBB0C96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B6D9BFA-6527-4E99-87C9-213BDCC4B4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08F45-51C1-4F98-A7B8-C9C8A609EF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3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rofessorcesarcosta.com.br/upload/imagens_upload/Manual_XSOFT.pdf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BFDACBA-5E32-4F15-9EB4-BBB729CD8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1219844"/>
            <a:ext cx="6496050" cy="46291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41794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5A7E436-41A0-474D-9495-5327602FB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989" y="2204830"/>
            <a:ext cx="7242417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89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ixaDeTexto 23">
            <a:extLst>
              <a:ext uri="{FF2B5EF4-FFF2-40B4-BE49-F238E27FC236}">
                <a16:creationId xmlns:a16="http://schemas.microsoft.com/office/drawing/2014/main" id="{FE5CF61E-ACEE-4F9D-9B78-C271D5FB9327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Conexão do PC ao CLP </a:t>
            </a:r>
          </a:p>
        </p:txBody>
      </p:sp>
      <p:sp>
        <p:nvSpPr>
          <p:cNvPr id="25" name="Retângulo 4">
            <a:extLst>
              <a:ext uri="{FF2B5EF4-FFF2-40B4-BE49-F238E27FC236}">
                <a16:creationId xmlns:a16="http://schemas.microsoft.com/office/drawing/2014/main" id="{B5D09A8C-FD1C-4C21-8A28-4415B44C2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  <a:endParaRPr lang="pt-BR" altLang="pt-BR" sz="2000" dirty="0"/>
          </a:p>
        </p:txBody>
      </p:sp>
      <p:sp>
        <p:nvSpPr>
          <p:cNvPr id="26" name="Retângulo 4">
            <a:extLst>
              <a:ext uri="{FF2B5EF4-FFF2-40B4-BE49-F238E27FC236}">
                <a16:creationId xmlns:a16="http://schemas.microsoft.com/office/drawing/2014/main" id="{F0BC6095-4EC3-4EF2-9FDC-7D9778F67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7434" y="2351123"/>
            <a:ext cx="4191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 dirty="0"/>
              <a:t> </a:t>
            </a:r>
            <a:r>
              <a:rPr lang="pt-BR" altLang="pt-BR" sz="2000" dirty="0"/>
              <a:t>Antes de iniciar a configuração do software, verifique se o cabo de rede que liga o PC e o CLP está devidamente conectado.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No menu principal selecione Online/Communication </a:t>
            </a:r>
            <a:r>
              <a:rPr lang="pt-BR" altLang="pt-BR" sz="2000" dirty="0" err="1"/>
              <a:t>Parameters</a:t>
            </a:r>
            <a:r>
              <a:rPr lang="pt-BR" altLang="pt-BR" sz="2000" dirty="0"/>
              <a:t> como mostrado na imagem ao lado.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/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endParaRPr lang="pt-BR" altLang="pt-BR" sz="2000" dirty="0"/>
          </a:p>
        </p:txBody>
      </p: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9CC92607-034F-438E-A6B2-0883A7E95FA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33209" y="1590710"/>
          <a:ext cx="44577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4458322" imgH="5106113" progId="Paint.Picture">
                  <p:embed/>
                </p:oleObj>
              </mc:Choice>
              <mc:Fallback>
                <p:oleObj name="Imagem de bitmap" r:id="rId2" imgW="4458322" imgH="5106113" progId="Paint.Picture">
                  <p:embed/>
                  <p:pic>
                    <p:nvPicPr>
                      <p:cNvPr id="28" name="Object 7">
                        <a:extLst>
                          <a:ext uri="{FF2B5EF4-FFF2-40B4-BE49-F238E27FC236}">
                            <a16:creationId xmlns:a16="http://schemas.microsoft.com/office/drawing/2014/main" id="{9CC92607-034F-438E-A6B2-0883A7E95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3209" y="1590710"/>
                        <a:ext cx="44577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6906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4">
            <a:extLst>
              <a:ext uri="{FF2B5EF4-FFF2-40B4-BE49-F238E27FC236}">
                <a16:creationId xmlns:a16="http://schemas.microsoft.com/office/drawing/2014/main" id="{61F705BC-73E0-45A8-ADD6-2EF7AE592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id="{12B3A4C1-654C-41EB-B5D2-520E57B5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1800"/>
              <a:t> </a:t>
            </a:r>
            <a:r>
              <a:rPr lang="pt-BR" altLang="pt-BR" sz="2000"/>
              <a:t>Na tela communication parameters clique no botão “New...” como indicado na figura abaixo. 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1E89D250-B7A0-49FC-AF5A-BDA2E008C3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362200"/>
          <a:ext cx="5572125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71429" imgH="3343742" progId="Paint.Picture">
                  <p:embed/>
                </p:oleObj>
              </mc:Choice>
              <mc:Fallback>
                <p:oleObj name="Imagem de bitmap" r:id="rId2" imgW="5571429" imgH="3343742" progId="Paint.Picture">
                  <p:embed/>
                  <p:pic>
                    <p:nvPicPr>
                      <p:cNvPr id="5124" name="Object 4">
                        <a:extLst>
                          <a:ext uri="{FF2B5EF4-FFF2-40B4-BE49-F238E27FC236}">
                            <a16:creationId xmlns:a16="http://schemas.microsoft.com/office/drawing/2014/main" id="{6E9050E3-C636-49AB-B28C-8A84ED9FCB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362200"/>
                        <a:ext cx="5572125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1495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ABEDD825-AC60-487B-82EF-292DE6DCC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</a:t>
            </a:r>
            <a:r>
              <a:rPr lang="pt-BR" altLang="pt-BR" sz="2000" b="1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8AE4FEFB-D002-4674-82D4-F9F8FD4B0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Agora na janela que se abriu, iremos selecionar Tcp/Ip (Level 2 Route) e clicar em OK.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7EBF4F8-3066-4097-BE19-990A9C17205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114550"/>
          <a:ext cx="5667375" cy="451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668166" imgH="4514286" progId="Paint.Picture">
                  <p:embed/>
                </p:oleObj>
              </mc:Choice>
              <mc:Fallback>
                <p:oleObj name="Imagem de bitmap" r:id="rId2" imgW="5668166" imgH="4514286" progId="Paint.Picture">
                  <p:embed/>
                  <p:pic>
                    <p:nvPicPr>
                      <p:cNvPr id="6148" name="Object 4">
                        <a:extLst>
                          <a:ext uri="{FF2B5EF4-FFF2-40B4-BE49-F238E27FC236}">
                            <a16:creationId xmlns:a16="http://schemas.microsoft.com/office/drawing/2014/main" id="{62DCD6D9-BE72-4799-BD15-46BFF7A408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114550"/>
                        <a:ext cx="5667375" cy="451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615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4">
            <a:extLst>
              <a:ext uri="{FF2B5EF4-FFF2-40B4-BE49-F238E27FC236}">
                <a16:creationId xmlns:a16="http://schemas.microsoft.com/office/drawing/2014/main" id="{32535DFE-F26A-4943-832F-4F924E369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4927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REDE PC-CLP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BB6EC425-8605-4314-9022-856E23660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295400"/>
            <a:ext cx="82105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/>
              <a:t> No campo ‘Adress’, na coluna ‘Value’ mude o endereço IP para 192.168.119.60 como ilustrado na figura abaixo. 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3A945729-4AA4-49A5-807D-62129B5C39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33550" y="2362200"/>
          <a:ext cx="55816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m de bitmap" r:id="rId2" imgW="5582429" imgH="3343742" progId="Paint.Picture">
                  <p:embed/>
                </p:oleObj>
              </mc:Choice>
              <mc:Fallback>
                <p:oleObj name="Imagem de bitmap" r:id="rId2" imgW="5582429" imgH="3343742" progId="Paint.Picture">
                  <p:embed/>
                  <p:pic>
                    <p:nvPicPr>
                      <p:cNvPr id="7172" name="Object 9">
                        <a:extLst>
                          <a:ext uri="{FF2B5EF4-FFF2-40B4-BE49-F238E27FC236}">
                            <a16:creationId xmlns:a16="http://schemas.microsoft.com/office/drawing/2014/main" id="{D65D23B2-9A1E-46EE-8DC2-86571320A8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2362200"/>
                        <a:ext cx="55816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5">
            <a:extLst>
              <a:ext uri="{FF2B5EF4-FFF2-40B4-BE49-F238E27FC236}">
                <a16:creationId xmlns:a16="http://schemas.microsoft.com/office/drawing/2014/main" id="{3090D36F-77DD-4622-AA55-5C219DE71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6021388"/>
            <a:ext cx="82819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800" dirty="0" err="1"/>
              <a:t>Obs</a:t>
            </a:r>
            <a:r>
              <a:rPr lang="pt-BR" altLang="pt-BR" sz="1800" dirty="0"/>
              <a:t>: Somente o CLP da bancada 2 – esquerda (professor)  utiliza o endereço IP 192.168.119.50.</a:t>
            </a:r>
          </a:p>
        </p:txBody>
      </p:sp>
    </p:spTree>
    <p:extLst>
      <p:ext uri="{BB962C8B-B14F-4D97-AF65-F5344CB8AC3E}">
        <p14:creationId xmlns:p14="http://schemas.microsoft.com/office/powerpoint/2010/main" val="8025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0C2BBF-5B3A-4B70-8386-7BE4E1B9FF14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7F4B6D3-2B15-4606-9126-567DACAEEA92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o endereço IP do CLP ligado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 CLP. </a:t>
            </a:r>
          </a:p>
        </p:txBody>
      </p:sp>
    </p:spTree>
    <p:extLst>
      <p:ext uri="{BB962C8B-B14F-4D97-AF65-F5344CB8AC3E}">
        <p14:creationId xmlns:p14="http://schemas.microsoft.com/office/powerpoint/2010/main" val="421775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C80A44D-0671-47ED-B4C3-7AED64C58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5F4CD4C-C1A1-48D6-98BC-E67A70F00B42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62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54" y="266355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TRANSFERINDO O PROGRAMA PARA O CLP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92975A9-F40A-4ABF-A832-D18B8550A84E}"/>
              </a:ext>
            </a:extLst>
          </p:cNvPr>
          <p:cNvSpPr txBox="1"/>
          <p:nvPr/>
        </p:nvSpPr>
        <p:spPr>
          <a:xfrm>
            <a:off x="558697" y="2072210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Log in no CLP.</a:t>
            </a:r>
          </a:p>
        </p:txBody>
      </p:sp>
      <p:sp>
        <p:nvSpPr>
          <p:cNvPr id="9" name="Retângulo 4">
            <a:extLst>
              <a:ext uri="{FF2B5EF4-FFF2-40B4-BE49-F238E27FC236}">
                <a16:creationId xmlns:a16="http://schemas.microsoft.com/office/drawing/2014/main" id="{AE867B9B-926C-47C9-A214-EF23855EB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574" y="920785"/>
            <a:ext cx="9740347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</a:pPr>
            <a:r>
              <a:rPr lang="pt-BR" altLang="pt-BR" sz="2000" b="1" dirty="0"/>
              <a:t>UMA VEZ QUE A REDE PC-CLP FOI CONFIGURADA E TESTADA PODE-SE TRANSFERIR O PROGRAMA</a:t>
            </a:r>
            <a:endParaRPr lang="pt-BR" altLang="pt-BR" sz="2000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AE4C49F-81F0-40FE-B04E-2D9A0B61C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154" y="3085253"/>
            <a:ext cx="11393643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19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08DA9BD3-4D8E-4787-8F8B-C37175A5C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432" y="385624"/>
            <a:ext cx="84978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sz="2400" b="1" dirty="0"/>
              <a:t>ALTERAÇÕES NO PROGRAMA ON LINE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922A18F-AAED-44EF-931A-5851CA01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11" y="1388356"/>
            <a:ext cx="1131737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7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7F46C88-E3FE-4E84-8555-02DEDC9ABE36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tângulo 4">
            <a:extLst>
              <a:ext uri="{FF2B5EF4-FFF2-40B4-BE49-F238E27FC236}">
                <a16:creationId xmlns:a16="http://schemas.microsoft.com/office/drawing/2014/main" id="{5DD9323D-C750-4907-8930-AC6DB5CEE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6309" y="920785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1.o Passo: CONFIGURANDO a IHM  </a:t>
            </a:r>
            <a:endParaRPr lang="pt-BR" altLang="pt-BR" sz="2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B1A11E3-492D-4F9F-84FA-46F3B6AB27D9}"/>
              </a:ext>
            </a:extLst>
          </p:cNvPr>
          <p:cNvSpPr txBox="1"/>
          <p:nvPr/>
        </p:nvSpPr>
        <p:spPr>
          <a:xfrm>
            <a:off x="583096" y="1590261"/>
            <a:ext cx="1127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Para configurar o IP da IHM, deve-se seguir os seguintes passos: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1. Conectar a IHM na rede;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2. Energiza-la;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3. Quando ela inicializar, Figura 1, seguir a seguinte configuração:</a:t>
            </a:r>
          </a:p>
          <a:p>
            <a:pPr marL="342900" indent="-342900">
              <a:buAutoNum type="alphaL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Start – Settings – Control Panel – Network.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b. Mudar o IP e a máscara de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sub-rede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c. Nesse caso não é necessário mudar o gateway;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A285C7A-0B42-409B-9F5B-D6F716B7F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991" y="2804697"/>
            <a:ext cx="5991225" cy="44291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C714435-F5BB-4A85-BD9B-6770ABF7EDBE}"/>
              </a:ext>
            </a:extLst>
          </p:cNvPr>
          <p:cNvSpPr txBox="1"/>
          <p:nvPr/>
        </p:nvSpPr>
        <p:spPr>
          <a:xfrm>
            <a:off x="583096" y="198213"/>
            <a:ext cx="1021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Comunicação em Ethernet com IHM+CLP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D8D6945-E3FD-4531-BC55-DB3313F294C0}"/>
              </a:ext>
            </a:extLst>
          </p:cNvPr>
          <p:cNvSpPr txBox="1"/>
          <p:nvPr/>
        </p:nvSpPr>
        <p:spPr>
          <a:xfrm>
            <a:off x="622852" y="1815548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baixar do site do professor, link abaixo a apostila “Manual do XSOFT”: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A133D28-A8BC-45B6-ABDF-6BD992E8B6F3}"/>
              </a:ext>
            </a:extLst>
          </p:cNvPr>
          <p:cNvSpPr txBox="1"/>
          <p:nvPr/>
        </p:nvSpPr>
        <p:spPr>
          <a:xfrm>
            <a:off x="1417983" y="2872917"/>
            <a:ext cx="1088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2"/>
              </a:rPr>
              <a:t>http://professorcesarcosta.com.br/upload/imagens_upload/Manual_XSOFT.pdf</a:t>
            </a:r>
            <a:endParaRPr lang="pt-BR" dirty="0"/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087719F-AC17-47A6-999F-F3265A9A4592}"/>
              </a:ext>
            </a:extLst>
          </p:cNvPr>
          <p:cNvSpPr txBox="1"/>
          <p:nvPr/>
        </p:nvSpPr>
        <p:spPr>
          <a:xfrm>
            <a:off x="622852" y="3519248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Manual XSOFT é o GUIA RÁPIDO DE PROGRAMAÇÃO do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para programação do CLP Eaton, da linha XC200, que utilizaremos em nosso Laboratório.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F72C7A-3D4F-453B-81E6-250EEB23E3C8}"/>
              </a:ext>
            </a:extLst>
          </p:cNvPr>
          <p:cNvSpPr txBox="1"/>
          <p:nvPr/>
        </p:nvSpPr>
        <p:spPr>
          <a:xfrm>
            <a:off x="622852" y="5142054"/>
            <a:ext cx="9621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utilizar o software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CodeSys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que está instalado nos microcomputadores da sala 643, ou solicitar o professor uma cópia para instalação no seu Notebook.</a:t>
            </a:r>
          </a:p>
        </p:txBody>
      </p:sp>
    </p:spTree>
    <p:extLst>
      <p:ext uri="{BB962C8B-B14F-4D97-AF65-F5344CB8AC3E}">
        <p14:creationId xmlns:p14="http://schemas.microsoft.com/office/powerpoint/2010/main" val="1182115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4">
            <a:extLst>
              <a:ext uri="{FF2B5EF4-FFF2-40B4-BE49-F238E27FC236}">
                <a16:creationId xmlns:a16="http://schemas.microsoft.com/office/drawing/2014/main" id="{DF6255B6-97F0-423F-B268-37B2CF6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17" y="152159"/>
            <a:ext cx="84978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§"/>
            </a:pPr>
            <a:r>
              <a:rPr lang="pt-BR" altLang="pt-BR" sz="2000" dirty="0"/>
              <a:t> </a:t>
            </a:r>
            <a:r>
              <a:rPr lang="pt-BR" altLang="pt-BR" sz="2000" b="1" dirty="0"/>
              <a:t>CONFIGURANDO a IHM  </a:t>
            </a:r>
            <a:endParaRPr lang="pt-BR" alt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0674A-96CC-4DC5-AB01-FF55DCF8C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483" y="2792896"/>
            <a:ext cx="6064227" cy="3744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863781-DED1-4735-AA15-403A9AE6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917" y="765000"/>
            <a:ext cx="6996239" cy="2664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61E95D-BDD1-4E73-A82F-F138C706E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35" y="4241033"/>
            <a:ext cx="389572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69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45CFF3C-7F13-4BC9-AD97-270969C16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18" y="768418"/>
            <a:ext cx="10028763" cy="55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6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aixaDeTexto 16">
            <a:extLst>
              <a:ext uri="{FF2B5EF4-FFF2-40B4-BE49-F238E27FC236}">
                <a16:creationId xmlns:a16="http://schemas.microsoft.com/office/drawing/2014/main" id="{45180218-EFEC-43EE-B5C1-9EECF6CCBC4C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05232B7-FD4B-4227-8762-91D6278FA2FD}"/>
              </a:ext>
            </a:extLst>
          </p:cNvPr>
          <p:cNvSpPr txBox="1"/>
          <p:nvPr/>
        </p:nvSpPr>
        <p:spPr>
          <a:xfrm>
            <a:off x="954156" y="1520328"/>
            <a:ext cx="102836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1. Fazer o teste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via PC; 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para cada endereço IP da IHM ligada na rede da sala 643;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 Não se esqueça que a “máscara de sub rede” tem de estar de acordo com a da rede, no caso da pratica, tem de ser 255.255.255.0;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4. Não pode haver conflito de IP na rede;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5. A Figura  a seguir, indica o resultado correto das conexões entre PC, IHM e CLP. </a:t>
            </a:r>
          </a:p>
        </p:txBody>
      </p:sp>
    </p:spTree>
    <p:extLst>
      <p:ext uri="{BB962C8B-B14F-4D97-AF65-F5344CB8AC3E}">
        <p14:creationId xmlns:p14="http://schemas.microsoft.com/office/powerpoint/2010/main" val="42859691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E7C39DC-F639-4A1C-B07C-613F1DA61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667" y="1504741"/>
            <a:ext cx="7361834" cy="4392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C63C6C7-DC88-4FF0-A6ED-0B89B4468C1A}"/>
              </a:ext>
            </a:extLst>
          </p:cNvPr>
          <p:cNvSpPr txBox="1"/>
          <p:nvPr/>
        </p:nvSpPr>
        <p:spPr>
          <a:xfrm>
            <a:off x="1192696" y="424070"/>
            <a:ext cx="10283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Testando as conexões TCP/IP usando os comandos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ping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223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33F6CFDA-9001-4CA8-82FD-F4662DF6CEBF}"/>
              </a:ext>
            </a:extLst>
          </p:cNvPr>
          <p:cNvSpPr txBox="1"/>
          <p:nvPr/>
        </p:nvSpPr>
        <p:spPr>
          <a:xfrm>
            <a:off x="993913" y="212035"/>
            <a:ext cx="10880035" cy="901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26" name="CaixaDeTexto 5">
            <a:extLst>
              <a:ext uri="{FF2B5EF4-FFF2-40B4-BE49-F238E27FC236}">
                <a16:creationId xmlns:a16="http://schemas.microsoft.com/office/drawing/2014/main" id="{9D194B18-C553-46AC-81D1-E392C8A31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852" y="635069"/>
            <a:ext cx="100157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/>
              <a:t>PROGRAMANDO COM O SOFTWARE CODESYS</a:t>
            </a:r>
            <a:endParaRPr lang="pt-BR" altLang="pt-BR" sz="2800" b="1" i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A905CDD-6BFA-425E-A496-6011C66D432C}"/>
              </a:ext>
            </a:extLst>
          </p:cNvPr>
          <p:cNvSpPr txBox="1"/>
          <p:nvPr/>
        </p:nvSpPr>
        <p:spPr>
          <a:xfrm>
            <a:off x="622852" y="1391479"/>
            <a:ext cx="10628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aluno deverá seguir o Manual passo a passo e implementar no Software os seguintes passos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A89CAC-C415-41A7-B09F-4010F305916C}"/>
              </a:ext>
            </a:extLst>
          </p:cNvPr>
          <p:cNvSpPr txBox="1"/>
          <p:nvPr/>
        </p:nvSpPr>
        <p:spPr>
          <a:xfrm>
            <a:off x="834887" y="2637183"/>
            <a:ext cx="106282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um novo projeto;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o Hardware;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os arquivos fontes necessários (POU);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as Variáveis;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a lógica do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Criar blocos de função e /ou funções;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Compilar o programa;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os testes;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Configurar as telas / ferramentas de visualização;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OFF-line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Realizar o comissionamento da máquina;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Transferir o programa para o CLP;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Executar os testes do programa em modo </a:t>
            </a:r>
            <a:r>
              <a:rPr lang="pt-BR" b="1" dirty="0" err="1">
                <a:latin typeface="Arial" panose="020B0604020202020204" pitchFamily="34" charset="0"/>
                <a:cs typeface="Arial" panose="020B0604020202020204" pitchFamily="34" charset="0"/>
              </a:rPr>
              <a:t>ON-line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• Armazenar os programas fontes no CLP. </a:t>
            </a:r>
          </a:p>
        </p:txBody>
      </p:sp>
    </p:spTree>
    <p:extLst>
      <p:ext uri="{BB962C8B-B14F-4D97-AF65-F5344CB8AC3E}">
        <p14:creationId xmlns:p14="http://schemas.microsoft.com/office/powerpoint/2010/main" val="576446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12ABF07-4B52-4C84-B0C6-D23359275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A34F8B1-3CC9-4C4D-A5B0-9B92AB482378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D691727B-6E51-4CEA-929B-1508F0E43B0D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7D50BAF4-77E2-4414-B252-CCB80F3BAFE6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D0DC9F8-3EC2-45F7-82D6-82A4251343EA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A5D3291-8870-4C57-9319-CF3BFD1EC7E3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10E058A6-0D4E-4427-B4BD-6034C9841268}"/>
              </a:ext>
            </a:extLst>
          </p:cNvPr>
          <p:cNvCxnSpPr/>
          <p:nvPr/>
        </p:nvCxnSpPr>
        <p:spPr>
          <a:xfrm>
            <a:off x="6208643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FF527FC5-5AC6-4898-8F01-79BC85162B73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0ED98864-B57C-450E-890B-5181EC159D40}"/>
              </a:ext>
            </a:extLst>
          </p:cNvPr>
          <p:cNvSpPr txBox="1"/>
          <p:nvPr/>
        </p:nvSpPr>
        <p:spPr>
          <a:xfrm>
            <a:off x="5232895" y="2542689"/>
            <a:ext cx="461665" cy="2599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XIOC-4AI-2AO-U1-O1</a:t>
            </a:r>
            <a:endParaRPr lang="pt-BR" dirty="0"/>
          </a:p>
        </p:txBody>
      </p: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01193BC2-D75E-4042-BC99-4DD9706B3D10}"/>
              </a:ext>
            </a:extLst>
          </p:cNvPr>
          <p:cNvCxnSpPr/>
          <p:nvPr/>
        </p:nvCxnSpPr>
        <p:spPr>
          <a:xfrm>
            <a:off x="9932503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510B6437-FB97-45B7-B0C7-7515A99318EE}"/>
              </a:ext>
            </a:extLst>
          </p:cNvPr>
          <p:cNvSpPr txBox="1"/>
          <p:nvPr/>
        </p:nvSpPr>
        <p:spPr>
          <a:xfrm>
            <a:off x="10863987" y="2361751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6C591B80-0ACB-45AB-BD75-1B4989A829AC}"/>
              </a:ext>
            </a:extLst>
          </p:cNvPr>
          <p:cNvSpPr txBox="1"/>
          <p:nvPr/>
        </p:nvSpPr>
        <p:spPr>
          <a:xfrm>
            <a:off x="8677940" y="2967623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BA2C749D-440D-4F3D-A238-9DA30891E362}"/>
              </a:ext>
            </a:extLst>
          </p:cNvPr>
          <p:cNvSpPr txBox="1"/>
          <p:nvPr/>
        </p:nvSpPr>
        <p:spPr>
          <a:xfrm>
            <a:off x="6961713" y="2561288"/>
            <a:ext cx="461665" cy="259915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XIOC-4AI-2AO-U1-O1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836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>
            <a:extLst>
              <a:ext uri="{FF2B5EF4-FFF2-40B4-BE49-F238E27FC236}">
                <a16:creationId xmlns:a16="http://schemas.microsoft.com/office/drawing/2014/main" id="{54C3952A-6E54-4F69-B3BA-A26CC82D7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3712" y="1504950"/>
            <a:ext cx="6124575" cy="3848100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CA224F9E-6E62-43F5-9401-7ED037CC9137}"/>
              </a:ext>
            </a:extLst>
          </p:cNvPr>
          <p:cNvSpPr txBox="1"/>
          <p:nvPr/>
        </p:nvSpPr>
        <p:spPr>
          <a:xfrm>
            <a:off x="1616765" y="278296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ENTRADAS DIGITAIS</a:t>
            </a:r>
            <a:endParaRPr lang="pt-BR" dirty="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4B7A9730-1F79-4BBD-9ACD-054C1C22CB19}"/>
              </a:ext>
            </a:extLst>
          </p:cNvPr>
          <p:cNvSpPr txBox="1"/>
          <p:nvPr/>
        </p:nvSpPr>
        <p:spPr>
          <a:xfrm>
            <a:off x="1616765" y="5658678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Entradas  disponíveis:   %I.0.0 a %I.0.7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5793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C2F0F3A-A7A2-4E32-AAF4-632CF2047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0" y="981075"/>
            <a:ext cx="7048500" cy="489585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EA796FC2-64B9-41EC-88FD-19FE353DAECE}"/>
              </a:ext>
            </a:extLst>
          </p:cNvPr>
          <p:cNvSpPr txBox="1"/>
          <p:nvPr/>
        </p:nvSpPr>
        <p:spPr>
          <a:xfrm>
            <a:off x="1616765" y="278296"/>
            <a:ext cx="1020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SAÍDAS  DIGITAIS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A166A8E-0FD2-489D-BF85-F9FE893D693E}"/>
              </a:ext>
            </a:extLst>
          </p:cNvPr>
          <p:cNvSpPr txBox="1"/>
          <p:nvPr/>
        </p:nvSpPr>
        <p:spPr>
          <a:xfrm>
            <a:off x="1616765" y="5841040"/>
            <a:ext cx="927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Saídas</a:t>
            </a:r>
            <a:r>
              <a:rPr lang="en-US" dirty="0"/>
              <a:t>  disponíveis:   %Q.0.0 a %Q.0.5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69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m 25">
            <a:extLst>
              <a:ext uri="{FF2B5EF4-FFF2-40B4-BE49-F238E27FC236}">
                <a16:creationId xmlns:a16="http://schemas.microsoft.com/office/drawing/2014/main" id="{847F52BC-55E6-44A4-B5DE-D3754CAB3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722" y="889580"/>
            <a:ext cx="6771785" cy="50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3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8B3DAC67-8F26-4BD7-AB57-9A81E9CEA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08" y="1736035"/>
            <a:ext cx="2771775" cy="387667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0D702F8B-8908-48D0-8E3E-F8A568FAEF76}"/>
              </a:ext>
            </a:extLst>
          </p:cNvPr>
          <p:cNvSpPr/>
          <p:nvPr/>
        </p:nvSpPr>
        <p:spPr>
          <a:xfrm>
            <a:off x="808383" y="1736035"/>
            <a:ext cx="10866780" cy="38766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2C7BB70-FDBA-41BC-AD08-87FCB69C5E40}"/>
              </a:ext>
            </a:extLst>
          </p:cNvPr>
          <p:cNvCxnSpPr/>
          <p:nvPr/>
        </p:nvCxnSpPr>
        <p:spPr>
          <a:xfrm>
            <a:off x="4625009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E1DE7793-B25C-46F2-B61C-3D9F89E6B62C}"/>
              </a:ext>
            </a:extLst>
          </p:cNvPr>
          <p:cNvCxnSpPr/>
          <p:nvPr/>
        </p:nvCxnSpPr>
        <p:spPr>
          <a:xfrm>
            <a:off x="1664908" y="1736035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7B28597-F7ED-47FC-9E66-9C782717B6BE}"/>
              </a:ext>
            </a:extLst>
          </p:cNvPr>
          <p:cNvSpPr txBox="1"/>
          <p:nvPr/>
        </p:nvSpPr>
        <p:spPr>
          <a:xfrm>
            <a:off x="927652" y="2173357"/>
            <a:ext cx="737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CPU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E6B0AC4-CFAA-48B4-9D04-FC4D3C4E909B}"/>
              </a:ext>
            </a:extLst>
          </p:cNvPr>
          <p:cNvSpPr txBox="1"/>
          <p:nvPr/>
        </p:nvSpPr>
        <p:spPr>
          <a:xfrm>
            <a:off x="1020417" y="1179443"/>
            <a:ext cx="3604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XC-CPU201-EC512K-8DI-6DO-XV</a:t>
            </a:r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604AA16-E563-4114-BF1E-E6E693038937}"/>
              </a:ext>
            </a:extLst>
          </p:cNvPr>
          <p:cNvSpPr txBox="1"/>
          <p:nvPr/>
        </p:nvSpPr>
        <p:spPr>
          <a:xfrm>
            <a:off x="2040835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0</a:t>
            </a:r>
            <a:endParaRPr lang="pt-BR" dirty="0"/>
          </a:p>
        </p:txBody>
      </p: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CC142E5B-28B1-4872-97A7-4C6FF51C8125}"/>
              </a:ext>
            </a:extLst>
          </p:cNvPr>
          <p:cNvCxnSpPr/>
          <p:nvPr/>
        </p:nvCxnSpPr>
        <p:spPr>
          <a:xfrm>
            <a:off x="7885042" y="1732082"/>
            <a:ext cx="0" cy="387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44E227B-F38D-464E-B8EF-15A6F567FD54}"/>
              </a:ext>
            </a:extLst>
          </p:cNvPr>
          <p:cNvSpPr txBox="1"/>
          <p:nvPr/>
        </p:nvSpPr>
        <p:spPr>
          <a:xfrm>
            <a:off x="5155096" y="577708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2</a:t>
            </a:r>
            <a:endParaRPr lang="pt-BR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465059C-AF8A-44A3-AB41-6E5ACCAB8833}"/>
              </a:ext>
            </a:extLst>
          </p:cNvPr>
          <p:cNvSpPr txBox="1"/>
          <p:nvPr/>
        </p:nvSpPr>
        <p:spPr>
          <a:xfrm>
            <a:off x="6811618" y="5728026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3</a:t>
            </a:r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5D804FA-8BA0-426A-8EB5-D28C892A72F3}"/>
              </a:ext>
            </a:extLst>
          </p:cNvPr>
          <p:cNvSpPr txBox="1"/>
          <p:nvPr/>
        </p:nvSpPr>
        <p:spPr>
          <a:xfrm>
            <a:off x="8468139" y="5798258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4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0FC061-75AF-4A0C-9CDA-E37B62F88C16}"/>
              </a:ext>
            </a:extLst>
          </p:cNvPr>
          <p:cNvSpPr txBox="1"/>
          <p:nvPr/>
        </p:nvSpPr>
        <p:spPr>
          <a:xfrm>
            <a:off x="10356572" y="5760628"/>
            <a:ext cx="1742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Slot 5</a:t>
            </a:r>
            <a:endParaRPr lang="pt-BR" dirty="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0D80BFDE-4247-43E9-AB6C-8334D448F367}"/>
              </a:ext>
            </a:extLst>
          </p:cNvPr>
          <p:cNvSpPr txBox="1"/>
          <p:nvPr/>
        </p:nvSpPr>
        <p:spPr>
          <a:xfrm>
            <a:off x="9633245" y="2358022"/>
            <a:ext cx="461665" cy="26247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           XIOC-16DO</a:t>
            </a:r>
            <a:endParaRPr lang="pt-BR" dirty="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22E43A4D-D246-47C8-B1CF-E06B543EA16F}"/>
              </a:ext>
            </a:extLst>
          </p:cNvPr>
          <p:cNvSpPr txBox="1"/>
          <p:nvPr/>
        </p:nvSpPr>
        <p:spPr>
          <a:xfrm>
            <a:off x="6142381" y="3093591"/>
            <a:ext cx="461665" cy="2015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dirty="0"/>
              <a:t>XIOC-16DI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7646BD-B758-489E-AD16-0495F634BE85}"/>
              </a:ext>
            </a:extLst>
          </p:cNvPr>
          <p:cNvSpPr txBox="1"/>
          <p:nvPr/>
        </p:nvSpPr>
        <p:spPr>
          <a:xfrm>
            <a:off x="5155096" y="2040835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Entradas Digitais</a:t>
            </a:r>
            <a:endParaRPr lang="pt-BR" dirty="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D6F5A8A-1AEF-47F9-ADE2-0441816C0E29}"/>
              </a:ext>
            </a:extLst>
          </p:cNvPr>
          <p:cNvSpPr txBox="1"/>
          <p:nvPr/>
        </p:nvSpPr>
        <p:spPr>
          <a:xfrm>
            <a:off x="8575562" y="2039970"/>
            <a:ext cx="2912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Saidas   Digitais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7791A1E-18D7-43CD-A87B-9C539959237D}"/>
              </a:ext>
            </a:extLst>
          </p:cNvPr>
          <p:cNvSpPr txBox="1"/>
          <p:nvPr/>
        </p:nvSpPr>
        <p:spPr>
          <a:xfrm>
            <a:off x="5152423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IX2.0</a:t>
            </a:r>
          </a:p>
          <a:p>
            <a:r>
              <a:rPr lang="en-US" dirty="0"/>
              <a:t>IX2.1</a:t>
            </a:r>
          </a:p>
          <a:p>
            <a:r>
              <a:rPr lang="en-US" dirty="0"/>
              <a:t>IX2.2</a:t>
            </a:r>
          </a:p>
          <a:p>
            <a:r>
              <a:rPr lang="en-US" dirty="0"/>
              <a:t>IX2.3</a:t>
            </a:r>
          </a:p>
          <a:p>
            <a:r>
              <a:rPr lang="en-US" dirty="0"/>
              <a:t>IX2.4</a:t>
            </a:r>
          </a:p>
          <a:p>
            <a:r>
              <a:rPr lang="en-US" dirty="0"/>
              <a:t>IX2.5</a:t>
            </a:r>
          </a:p>
          <a:p>
            <a:r>
              <a:rPr lang="en-US" dirty="0"/>
              <a:t>IX2.6</a:t>
            </a:r>
          </a:p>
          <a:p>
            <a:r>
              <a:rPr lang="en-US" dirty="0"/>
              <a:t>IX2.7</a:t>
            </a:r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F4FB926-4B67-4715-946D-FED603B1034C}"/>
              </a:ext>
            </a:extLst>
          </p:cNvPr>
          <p:cNvSpPr txBox="1"/>
          <p:nvPr/>
        </p:nvSpPr>
        <p:spPr>
          <a:xfrm>
            <a:off x="6833538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IX3.0</a:t>
            </a:r>
          </a:p>
          <a:p>
            <a:r>
              <a:rPr lang="en-US" dirty="0"/>
              <a:t>IX3.1</a:t>
            </a:r>
          </a:p>
          <a:p>
            <a:r>
              <a:rPr lang="en-US" dirty="0"/>
              <a:t>IX3.2</a:t>
            </a:r>
          </a:p>
          <a:p>
            <a:r>
              <a:rPr lang="en-US" dirty="0"/>
              <a:t>IX3.3</a:t>
            </a:r>
          </a:p>
          <a:p>
            <a:r>
              <a:rPr lang="en-US" dirty="0"/>
              <a:t>IX3.4</a:t>
            </a:r>
          </a:p>
          <a:p>
            <a:r>
              <a:rPr lang="en-US" dirty="0"/>
              <a:t>IX3.5</a:t>
            </a:r>
          </a:p>
          <a:p>
            <a:r>
              <a:rPr lang="en-US" dirty="0"/>
              <a:t>IX3.6</a:t>
            </a:r>
          </a:p>
          <a:p>
            <a:r>
              <a:rPr lang="en-US" dirty="0"/>
              <a:t>IX3.7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319ADC-527D-45D6-82CB-7C9885722BBB}"/>
              </a:ext>
            </a:extLst>
          </p:cNvPr>
          <p:cNvSpPr txBox="1"/>
          <p:nvPr/>
        </p:nvSpPr>
        <p:spPr>
          <a:xfrm>
            <a:off x="8352248" y="3093591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IX4.0</a:t>
            </a:r>
          </a:p>
          <a:p>
            <a:r>
              <a:rPr lang="en-US" dirty="0"/>
              <a:t>IX4.1</a:t>
            </a:r>
          </a:p>
          <a:p>
            <a:r>
              <a:rPr lang="en-US" dirty="0"/>
              <a:t>IX4.2</a:t>
            </a:r>
          </a:p>
          <a:p>
            <a:r>
              <a:rPr lang="en-US" dirty="0"/>
              <a:t>IX4.3</a:t>
            </a:r>
          </a:p>
          <a:p>
            <a:r>
              <a:rPr lang="en-US" dirty="0"/>
              <a:t>IX4.4</a:t>
            </a:r>
          </a:p>
          <a:p>
            <a:r>
              <a:rPr lang="en-US" dirty="0"/>
              <a:t>IX4.5</a:t>
            </a:r>
          </a:p>
          <a:p>
            <a:r>
              <a:rPr lang="en-US" dirty="0"/>
              <a:t>IX4.6</a:t>
            </a:r>
          </a:p>
          <a:p>
            <a:r>
              <a:rPr lang="en-US" dirty="0"/>
              <a:t>IX4.7</a:t>
            </a:r>
            <a:endParaRPr lang="pt-BR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A7359DF5-2433-43EC-8985-67A1923CAE43}"/>
              </a:ext>
            </a:extLst>
          </p:cNvPr>
          <p:cNvSpPr txBox="1"/>
          <p:nvPr/>
        </p:nvSpPr>
        <p:spPr>
          <a:xfrm>
            <a:off x="10774559" y="3063486"/>
            <a:ext cx="12181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IX5.0</a:t>
            </a:r>
          </a:p>
          <a:p>
            <a:r>
              <a:rPr lang="en-US" dirty="0"/>
              <a:t>IX5.1</a:t>
            </a:r>
          </a:p>
          <a:p>
            <a:r>
              <a:rPr lang="en-US" dirty="0"/>
              <a:t>IX5.2</a:t>
            </a:r>
          </a:p>
          <a:p>
            <a:r>
              <a:rPr lang="en-US" dirty="0"/>
              <a:t>IX5.3</a:t>
            </a:r>
          </a:p>
          <a:p>
            <a:r>
              <a:rPr lang="en-US" dirty="0"/>
              <a:t>IX5.4</a:t>
            </a:r>
          </a:p>
          <a:p>
            <a:r>
              <a:rPr lang="en-US" dirty="0"/>
              <a:t>IX5.5</a:t>
            </a:r>
          </a:p>
          <a:p>
            <a:r>
              <a:rPr lang="en-US" dirty="0"/>
              <a:t>IX5.6</a:t>
            </a:r>
          </a:p>
          <a:p>
            <a:r>
              <a:rPr lang="en-US" dirty="0"/>
              <a:t>IX5.7</a:t>
            </a:r>
            <a:endParaRPr lang="pt-BR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BDD99D7-821F-48B9-B51F-0B960A2A59C1}"/>
              </a:ext>
            </a:extLst>
          </p:cNvPr>
          <p:cNvSpPr txBox="1"/>
          <p:nvPr/>
        </p:nvSpPr>
        <p:spPr>
          <a:xfrm>
            <a:off x="3558207" y="580256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Slot 1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F2BA35-2512-4085-BE6C-A173CBFDFDEF}"/>
              </a:ext>
            </a:extLst>
          </p:cNvPr>
          <p:cNvSpPr txBox="1"/>
          <p:nvPr/>
        </p:nvSpPr>
        <p:spPr>
          <a:xfrm>
            <a:off x="808383" y="397565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CLP </a:t>
            </a:r>
          </a:p>
        </p:txBody>
      </p:sp>
    </p:spTree>
    <p:extLst>
      <p:ext uri="{BB962C8B-B14F-4D97-AF65-F5344CB8AC3E}">
        <p14:creationId xmlns:p14="http://schemas.microsoft.com/office/powerpoint/2010/main" val="320110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ED067-D9F4-4F7D-BAC8-92E6A51D0BFA}"/>
              </a:ext>
            </a:extLst>
          </p:cNvPr>
          <p:cNvSpPr txBox="1"/>
          <p:nvPr/>
        </p:nvSpPr>
        <p:spPr>
          <a:xfrm>
            <a:off x="861392" y="233982"/>
            <a:ext cx="10679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Configuração do PC 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4EBA1459-E8B3-44F2-8994-42E7D7160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262" y="909637"/>
            <a:ext cx="722947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10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813</Words>
  <Application>Microsoft Office PowerPoint</Application>
  <PresentationFormat>Widescreen</PresentationFormat>
  <Paragraphs>129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Cesar da Costa</dc:creator>
  <cp:lastModifiedBy>Cesar da Costa</cp:lastModifiedBy>
  <cp:revision>47</cp:revision>
  <cp:lastPrinted>2019-04-11T02:01:55Z</cp:lastPrinted>
  <dcterms:created xsi:type="dcterms:W3CDTF">2019-04-10T17:08:30Z</dcterms:created>
  <dcterms:modified xsi:type="dcterms:W3CDTF">2025-09-03T20:09:19Z</dcterms:modified>
</cp:coreProperties>
</file>